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8" r:id="rId3"/>
    <p:sldId id="257"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17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6984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29609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7639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6503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34320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6547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91663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9714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30771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12/12/2022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98609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12/12/2022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4107792266"/>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techvice.org/blog/management/all-you-need-to-know-about-nda/" TargetMode="External"/><Relationship Id="rId2" Type="http://schemas.openxmlformats.org/officeDocument/2006/relationships/hyperlink" Target="https://www.dgs.ca.gov/Resources/SAM/TOC/7200/7280" TargetMode="External"/><Relationship Id="rId1" Type="http://schemas.openxmlformats.org/officeDocument/2006/relationships/slideLayout" Target="../slideLayouts/slideLayout2.xml"/><Relationship Id="rId4" Type="http://schemas.openxmlformats.org/officeDocument/2006/relationships/hyperlink" Target="https://www.indeed.com/hire/c/info/job-ro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0105F5E-5B61-4F51-927C-5B28DB7DD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882C1C4-D961-459C-91C5-334ABD6E6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16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7B8B125-A98E-403C-9A7F-494FF789C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0" y="0"/>
            <a:ext cx="11322200" cy="6858000"/>
          </a:xfrm>
          <a:custGeom>
            <a:avLst/>
            <a:gdLst>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9092864 w 11593823"/>
              <a:gd name="connsiteY5" fmla="*/ 2 h 6858000"/>
              <a:gd name="connsiteX6" fmla="*/ 9092866 w 11593823"/>
              <a:gd name="connsiteY6" fmla="*/ 0 h 6858000"/>
              <a:gd name="connsiteX7" fmla="*/ 11322200 w 11593823"/>
              <a:gd name="connsiteY7" fmla="*/ 0 h 6858000"/>
              <a:gd name="connsiteX8" fmla="*/ 11322198 w 11593823"/>
              <a:gd name="connsiteY8" fmla="*/ 2 h 6858000"/>
              <a:gd name="connsiteX9" fmla="*/ 11593823 w 11593823"/>
              <a:gd name="connsiteY9" fmla="*/ 2 h 6858000"/>
              <a:gd name="connsiteX10" fmla="*/ 11322197 w 11593823"/>
              <a:gd name="connsiteY10" fmla="*/ 4 h 6858000"/>
              <a:gd name="connsiteX11" fmla="*/ 5311608 w 11593823"/>
              <a:gd name="connsiteY11" fmla="*/ 6858000 h 6858000"/>
              <a:gd name="connsiteX12" fmla="*/ 5288856 w 11593823"/>
              <a:gd name="connsiteY12" fmla="*/ 6858000 h 6858000"/>
              <a:gd name="connsiteX13" fmla="*/ 4806770 w 11593823"/>
              <a:gd name="connsiteY13" fmla="*/ 6858000 h 6858000"/>
              <a:gd name="connsiteX14" fmla="*/ 4676142 w 11593823"/>
              <a:gd name="connsiteY14" fmla="*/ 6858000 h 6858000"/>
              <a:gd name="connsiteX15" fmla="*/ 3082273 w 11593823"/>
              <a:gd name="connsiteY15" fmla="*/ 6858000 h 6858000"/>
              <a:gd name="connsiteX16" fmla="*/ 2625273 w 11593823"/>
              <a:gd name="connsiteY16" fmla="*/ 6858000 h 6858000"/>
              <a:gd name="connsiteX17" fmla="*/ 2155010 w 11593823"/>
              <a:gd name="connsiteY17" fmla="*/ 6858000 h 6858000"/>
              <a:gd name="connsiteX18" fmla="*/ 0 w 11593823"/>
              <a:gd name="connsiteY18" fmla="*/ 6858000 h 6858000"/>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9092864 w 11593823"/>
              <a:gd name="connsiteY5" fmla="*/ 2 h 6858000"/>
              <a:gd name="connsiteX6" fmla="*/ 11322200 w 11593823"/>
              <a:gd name="connsiteY6" fmla="*/ 0 h 6858000"/>
              <a:gd name="connsiteX7" fmla="*/ 11322198 w 11593823"/>
              <a:gd name="connsiteY7" fmla="*/ 2 h 6858000"/>
              <a:gd name="connsiteX8" fmla="*/ 11593823 w 11593823"/>
              <a:gd name="connsiteY8" fmla="*/ 2 h 6858000"/>
              <a:gd name="connsiteX9" fmla="*/ 11322197 w 11593823"/>
              <a:gd name="connsiteY9" fmla="*/ 4 h 6858000"/>
              <a:gd name="connsiteX10" fmla="*/ 5311608 w 11593823"/>
              <a:gd name="connsiteY10" fmla="*/ 6858000 h 6858000"/>
              <a:gd name="connsiteX11" fmla="*/ 5288856 w 11593823"/>
              <a:gd name="connsiteY11" fmla="*/ 6858000 h 6858000"/>
              <a:gd name="connsiteX12" fmla="*/ 4806770 w 11593823"/>
              <a:gd name="connsiteY12" fmla="*/ 6858000 h 6858000"/>
              <a:gd name="connsiteX13" fmla="*/ 4676142 w 11593823"/>
              <a:gd name="connsiteY13" fmla="*/ 6858000 h 6858000"/>
              <a:gd name="connsiteX14" fmla="*/ 3082273 w 11593823"/>
              <a:gd name="connsiteY14" fmla="*/ 6858000 h 6858000"/>
              <a:gd name="connsiteX15" fmla="*/ 2625273 w 11593823"/>
              <a:gd name="connsiteY15" fmla="*/ 6858000 h 6858000"/>
              <a:gd name="connsiteX16" fmla="*/ 2155010 w 11593823"/>
              <a:gd name="connsiteY16" fmla="*/ 6858000 h 6858000"/>
              <a:gd name="connsiteX17" fmla="*/ 0 w 11593823"/>
              <a:gd name="connsiteY17" fmla="*/ 6858000 h 6858000"/>
              <a:gd name="connsiteX18" fmla="*/ 0 w 11593823"/>
              <a:gd name="connsiteY18" fmla="*/ 0 h 6858000"/>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11322200 w 11593823"/>
              <a:gd name="connsiteY5" fmla="*/ 0 h 6858000"/>
              <a:gd name="connsiteX6" fmla="*/ 11322198 w 11593823"/>
              <a:gd name="connsiteY6" fmla="*/ 2 h 6858000"/>
              <a:gd name="connsiteX7" fmla="*/ 11593823 w 11593823"/>
              <a:gd name="connsiteY7" fmla="*/ 2 h 6858000"/>
              <a:gd name="connsiteX8" fmla="*/ 11322197 w 11593823"/>
              <a:gd name="connsiteY8" fmla="*/ 4 h 6858000"/>
              <a:gd name="connsiteX9" fmla="*/ 5311608 w 11593823"/>
              <a:gd name="connsiteY9" fmla="*/ 6858000 h 6858000"/>
              <a:gd name="connsiteX10" fmla="*/ 5288856 w 11593823"/>
              <a:gd name="connsiteY10" fmla="*/ 6858000 h 6858000"/>
              <a:gd name="connsiteX11" fmla="*/ 4806770 w 11593823"/>
              <a:gd name="connsiteY11" fmla="*/ 6858000 h 6858000"/>
              <a:gd name="connsiteX12" fmla="*/ 4676142 w 11593823"/>
              <a:gd name="connsiteY12" fmla="*/ 6858000 h 6858000"/>
              <a:gd name="connsiteX13" fmla="*/ 3082273 w 11593823"/>
              <a:gd name="connsiteY13" fmla="*/ 6858000 h 6858000"/>
              <a:gd name="connsiteX14" fmla="*/ 2625273 w 11593823"/>
              <a:gd name="connsiteY14" fmla="*/ 6858000 h 6858000"/>
              <a:gd name="connsiteX15" fmla="*/ 2155010 w 11593823"/>
              <a:gd name="connsiteY15" fmla="*/ 6858000 h 6858000"/>
              <a:gd name="connsiteX16" fmla="*/ 0 w 11593823"/>
              <a:gd name="connsiteY16" fmla="*/ 6858000 h 6858000"/>
              <a:gd name="connsiteX17" fmla="*/ 0 w 11593823"/>
              <a:gd name="connsiteY17" fmla="*/ 0 h 6858000"/>
              <a:gd name="connsiteX0" fmla="*/ 0 w 11593823"/>
              <a:gd name="connsiteY0" fmla="*/ 0 h 6858000"/>
              <a:gd name="connsiteX1" fmla="*/ 2155010 w 11593823"/>
              <a:gd name="connsiteY1" fmla="*/ 0 h 6858000"/>
              <a:gd name="connsiteX2" fmla="*/ 4806770 w 11593823"/>
              <a:gd name="connsiteY2" fmla="*/ 0 h 6858000"/>
              <a:gd name="connsiteX3" fmla="*/ 4806770 w 11593823"/>
              <a:gd name="connsiteY3" fmla="*/ 2 h 6858000"/>
              <a:gd name="connsiteX4" fmla="*/ 11322200 w 11593823"/>
              <a:gd name="connsiteY4" fmla="*/ 0 h 6858000"/>
              <a:gd name="connsiteX5" fmla="*/ 11322198 w 11593823"/>
              <a:gd name="connsiteY5" fmla="*/ 2 h 6858000"/>
              <a:gd name="connsiteX6" fmla="*/ 11593823 w 11593823"/>
              <a:gd name="connsiteY6" fmla="*/ 2 h 6858000"/>
              <a:gd name="connsiteX7" fmla="*/ 11322197 w 11593823"/>
              <a:gd name="connsiteY7" fmla="*/ 4 h 6858000"/>
              <a:gd name="connsiteX8" fmla="*/ 5311608 w 11593823"/>
              <a:gd name="connsiteY8" fmla="*/ 6858000 h 6858000"/>
              <a:gd name="connsiteX9" fmla="*/ 5288856 w 11593823"/>
              <a:gd name="connsiteY9" fmla="*/ 6858000 h 6858000"/>
              <a:gd name="connsiteX10" fmla="*/ 4806770 w 11593823"/>
              <a:gd name="connsiteY10" fmla="*/ 6858000 h 6858000"/>
              <a:gd name="connsiteX11" fmla="*/ 4676142 w 11593823"/>
              <a:gd name="connsiteY11" fmla="*/ 6858000 h 6858000"/>
              <a:gd name="connsiteX12" fmla="*/ 3082273 w 11593823"/>
              <a:gd name="connsiteY12" fmla="*/ 6858000 h 6858000"/>
              <a:gd name="connsiteX13" fmla="*/ 2625273 w 11593823"/>
              <a:gd name="connsiteY13" fmla="*/ 6858000 h 6858000"/>
              <a:gd name="connsiteX14" fmla="*/ 2155010 w 11593823"/>
              <a:gd name="connsiteY14" fmla="*/ 6858000 h 6858000"/>
              <a:gd name="connsiteX15" fmla="*/ 0 w 11593823"/>
              <a:gd name="connsiteY15" fmla="*/ 6858000 h 6858000"/>
              <a:gd name="connsiteX16" fmla="*/ 0 w 11593823"/>
              <a:gd name="connsiteY16" fmla="*/ 0 h 6858000"/>
              <a:gd name="connsiteX0" fmla="*/ 0 w 11593823"/>
              <a:gd name="connsiteY0" fmla="*/ 0 h 6858000"/>
              <a:gd name="connsiteX1" fmla="*/ 2155010 w 11593823"/>
              <a:gd name="connsiteY1" fmla="*/ 0 h 6858000"/>
              <a:gd name="connsiteX2" fmla="*/ 4806770 w 11593823"/>
              <a:gd name="connsiteY2" fmla="*/ 0 h 6858000"/>
              <a:gd name="connsiteX3" fmla="*/ 11322200 w 11593823"/>
              <a:gd name="connsiteY3" fmla="*/ 0 h 6858000"/>
              <a:gd name="connsiteX4" fmla="*/ 11322198 w 11593823"/>
              <a:gd name="connsiteY4" fmla="*/ 2 h 6858000"/>
              <a:gd name="connsiteX5" fmla="*/ 11593823 w 11593823"/>
              <a:gd name="connsiteY5" fmla="*/ 2 h 6858000"/>
              <a:gd name="connsiteX6" fmla="*/ 11322197 w 11593823"/>
              <a:gd name="connsiteY6" fmla="*/ 4 h 6858000"/>
              <a:gd name="connsiteX7" fmla="*/ 5311608 w 11593823"/>
              <a:gd name="connsiteY7" fmla="*/ 6858000 h 6858000"/>
              <a:gd name="connsiteX8" fmla="*/ 5288856 w 11593823"/>
              <a:gd name="connsiteY8" fmla="*/ 6858000 h 6858000"/>
              <a:gd name="connsiteX9" fmla="*/ 4806770 w 11593823"/>
              <a:gd name="connsiteY9" fmla="*/ 6858000 h 6858000"/>
              <a:gd name="connsiteX10" fmla="*/ 4676142 w 11593823"/>
              <a:gd name="connsiteY10" fmla="*/ 6858000 h 6858000"/>
              <a:gd name="connsiteX11" fmla="*/ 3082273 w 11593823"/>
              <a:gd name="connsiteY11" fmla="*/ 6858000 h 6858000"/>
              <a:gd name="connsiteX12" fmla="*/ 2625273 w 11593823"/>
              <a:gd name="connsiteY12" fmla="*/ 6858000 h 6858000"/>
              <a:gd name="connsiteX13" fmla="*/ 2155010 w 11593823"/>
              <a:gd name="connsiteY13" fmla="*/ 6858000 h 6858000"/>
              <a:gd name="connsiteX14" fmla="*/ 0 w 11593823"/>
              <a:gd name="connsiteY14" fmla="*/ 6858000 h 6858000"/>
              <a:gd name="connsiteX15" fmla="*/ 0 w 11593823"/>
              <a:gd name="connsiteY15" fmla="*/ 0 h 6858000"/>
              <a:gd name="connsiteX0" fmla="*/ 0 w 11593823"/>
              <a:gd name="connsiteY0" fmla="*/ 0 h 6858000"/>
              <a:gd name="connsiteX1" fmla="*/ 2155010 w 11593823"/>
              <a:gd name="connsiteY1" fmla="*/ 0 h 6858000"/>
              <a:gd name="connsiteX2" fmla="*/ 11322200 w 11593823"/>
              <a:gd name="connsiteY2" fmla="*/ 0 h 6858000"/>
              <a:gd name="connsiteX3" fmla="*/ 11322198 w 11593823"/>
              <a:gd name="connsiteY3" fmla="*/ 2 h 6858000"/>
              <a:gd name="connsiteX4" fmla="*/ 11593823 w 11593823"/>
              <a:gd name="connsiteY4" fmla="*/ 2 h 6858000"/>
              <a:gd name="connsiteX5" fmla="*/ 11322197 w 11593823"/>
              <a:gd name="connsiteY5" fmla="*/ 4 h 6858000"/>
              <a:gd name="connsiteX6" fmla="*/ 5311608 w 11593823"/>
              <a:gd name="connsiteY6" fmla="*/ 6858000 h 6858000"/>
              <a:gd name="connsiteX7" fmla="*/ 5288856 w 11593823"/>
              <a:gd name="connsiteY7" fmla="*/ 6858000 h 6858000"/>
              <a:gd name="connsiteX8" fmla="*/ 4806770 w 11593823"/>
              <a:gd name="connsiteY8" fmla="*/ 6858000 h 6858000"/>
              <a:gd name="connsiteX9" fmla="*/ 4676142 w 11593823"/>
              <a:gd name="connsiteY9" fmla="*/ 6858000 h 6858000"/>
              <a:gd name="connsiteX10" fmla="*/ 3082273 w 11593823"/>
              <a:gd name="connsiteY10" fmla="*/ 6858000 h 6858000"/>
              <a:gd name="connsiteX11" fmla="*/ 2625273 w 11593823"/>
              <a:gd name="connsiteY11" fmla="*/ 6858000 h 6858000"/>
              <a:gd name="connsiteX12" fmla="*/ 2155010 w 11593823"/>
              <a:gd name="connsiteY12" fmla="*/ 6858000 h 6858000"/>
              <a:gd name="connsiteX13" fmla="*/ 0 w 11593823"/>
              <a:gd name="connsiteY13" fmla="*/ 6858000 h 6858000"/>
              <a:gd name="connsiteX14" fmla="*/ 0 w 11593823"/>
              <a:gd name="connsiteY14"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3082273 w 11593823"/>
              <a:gd name="connsiteY9" fmla="*/ 6858000 h 6858000"/>
              <a:gd name="connsiteX10" fmla="*/ 2625273 w 11593823"/>
              <a:gd name="connsiteY10" fmla="*/ 6858000 h 6858000"/>
              <a:gd name="connsiteX11" fmla="*/ 2155010 w 11593823"/>
              <a:gd name="connsiteY11" fmla="*/ 6858000 h 6858000"/>
              <a:gd name="connsiteX12" fmla="*/ 0 w 11593823"/>
              <a:gd name="connsiteY12" fmla="*/ 6858000 h 6858000"/>
              <a:gd name="connsiteX13" fmla="*/ 0 w 11593823"/>
              <a:gd name="connsiteY13"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625273 w 11593823"/>
              <a:gd name="connsiteY9" fmla="*/ 6858000 h 6858000"/>
              <a:gd name="connsiteX10" fmla="*/ 2155010 w 11593823"/>
              <a:gd name="connsiteY10" fmla="*/ 6858000 h 6858000"/>
              <a:gd name="connsiteX11" fmla="*/ 0 w 11593823"/>
              <a:gd name="connsiteY11" fmla="*/ 6858000 h 6858000"/>
              <a:gd name="connsiteX12" fmla="*/ 0 w 11593823"/>
              <a:gd name="connsiteY12"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155010 w 11593823"/>
              <a:gd name="connsiteY9" fmla="*/ 6858000 h 6858000"/>
              <a:gd name="connsiteX10" fmla="*/ 0 w 11593823"/>
              <a:gd name="connsiteY10" fmla="*/ 6858000 h 6858000"/>
              <a:gd name="connsiteX11" fmla="*/ 0 w 11593823"/>
              <a:gd name="connsiteY11"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155010 w 11593823"/>
              <a:gd name="connsiteY9" fmla="*/ 6858000 h 6858000"/>
              <a:gd name="connsiteX10" fmla="*/ 0 w 11593823"/>
              <a:gd name="connsiteY10" fmla="*/ 6858000 h 6858000"/>
              <a:gd name="connsiteX11" fmla="*/ 0 w 11593823"/>
              <a:gd name="connsiteY11"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0 w 11593823"/>
              <a:gd name="connsiteY9" fmla="*/ 6858000 h 6858000"/>
              <a:gd name="connsiteX10" fmla="*/ 0 w 11593823"/>
              <a:gd name="connsiteY10"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676142 w 11593823"/>
              <a:gd name="connsiteY7" fmla="*/ 6858000 h 6858000"/>
              <a:gd name="connsiteX8" fmla="*/ 0 w 11593823"/>
              <a:gd name="connsiteY8" fmla="*/ 6858000 h 6858000"/>
              <a:gd name="connsiteX9" fmla="*/ 0 w 11593823"/>
              <a:gd name="connsiteY9"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0 w 11593823"/>
              <a:gd name="connsiteY7" fmla="*/ 6858000 h 6858000"/>
              <a:gd name="connsiteX8" fmla="*/ 0 w 11593823"/>
              <a:gd name="connsiteY8"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0 w 11593823"/>
              <a:gd name="connsiteY6" fmla="*/ 6858000 h 6858000"/>
              <a:gd name="connsiteX7" fmla="*/ 0 w 11593823"/>
              <a:gd name="connsiteY7" fmla="*/ 0 h 6858000"/>
              <a:gd name="connsiteX0" fmla="*/ 0 w 11322200"/>
              <a:gd name="connsiteY0" fmla="*/ 0 h 6858000"/>
              <a:gd name="connsiteX1" fmla="*/ 11322200 w 11322200"/>
              <a:gd name="connsiteY1" fmla="*/ 0 h 6858000"/>
              <a:gd name="connsiteX2" fmla="*/ 11322198 w 11322200"/>
              <a:gd name="connsiteY2" fmla="*/ 2 h 6858000"/>
              <a:gd name="connsiteX3" fmla="*/ 11322197 w 11322200"/>
              <a:gd name="connsiteY3" fmla="*/ 4 h 6858000"/>
              <a:gd name="connsiteX4" fmla="*/ 5311608 w 11322200"/>
              <a:gd name="connsiteY4" fmla="*/ 6858000 h 6858000"/>
              <a:gd name="connsiteX5" fmla="*/ 0 w 11322200"/>
              <a:gd name="connsiteY5" fmla="*/ 6858000 h 6858000"/>
              <a:gd name="connsiteX6" fmla="*/ 0 w 113222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2200" h="6858000">
                <a:moveTo>
                  <a:pt x="0" y="0"/>
                </a:moveTo>
                <a:lnTo>
                  <a:pt x="11322200" y="0"/>
                </a:lnTo>
                <a:lnTo>
                  <a:pt x="11322198" y="2"/>
                </a:lnTo>
                <a:cubicBezTo>
                  <a:pt x="11322198" y="3"/>
                  <a:pt x="11322197" y="3"/>
                  <a:pt x="11322197" y="4"/>
                </a:cubicBezTo>
                <a:lnTo>
                  <a:pt x="5311608" y="6858000"/>
                </a:lnTo>
                <a:lnTo>
                  <a:pt x="0" y="6858000"/>
                </a:lnTo>
                <a:lnTo>
                  <a:pt x="0"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3393E7A-B8DA-C4BB-9FE6-CD87EFB30AAB}"/>
              </a:ext>
            </a:extLst>
          </p:cNvPr>
          <p:cNvPicPr>
            <a:picLocks noChangeAspect="1"/>
          </p:cNvPicPr>
          <p:nvPr/>
        </p:nvPicPr>
        <p:blipFill rotWithShape="1">
          <a:blip r:embed="rId4">
            <a:alphaModFix amt="60000"/>
          </a:blip>
          <a:srcRect l="21003" r="12345"/>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
        <p:nvSpPr>
          <p:cNvPr id="2" name="Title 1">
            <a:extLst>
              <a:ext uri="{FF2B5EF4-FFF2-40B4-BE49-F238E27FC236}">
                <a16:creationId xmlns:a16="http://schemas.microsoft.com/office/drawing/2014/main" id="{73AD613E-5719-CC55-6DDD-6E6039651EE9}"/>
              </a:ext>
            </a:extLst>
          </p:cNvPr>
          <p:cNvSpPr>
            <a:spLocks noGrp="1"/>
          </p:cNvSpPr>
          <p:nvPr>
            <p:ph type="ctrTitle"/>
          </p:nvPr>
        </p:nvSpPr>
        <p:spPr>
          <a:xfrm>
            <a:off x="1160891" y="1061686"/>
            <a:ext cx="7323046" cy="3418769"/>
          </a:xfrm>
        </p:spPr>
        <p:txBody>
          <a:bodyPr anchor="t">
            <a:normAutofit fontScale="90000"/>
          </a:bodyPr>
          <a:lstStyle/>
          <a:p>
            <a:r>
              <a:rPr lang="en-US" sz="6600" dirty="0"/>
              <a:t>WRTG393: Final Assessment</a:t>
            </a:r>
            <a:br>
              <a:rPr lang="en-US" sz="6600" dirty="0"/>
            </a:br>
            <a:r>
              <a:rPr lang="en-US" sz="3200" dirty="0"/>
              <a:t>Presentation for Mr. Chris </a:t>
            </a:r>
            <a:r>
              <a:rPr lang="en-US" sz="3200" dirty="0" err="1"/>
              <a:t>taylor</a:t>
            </a:r>
            <a:r>
              <a:rPr lang="en-US" sz="3200" dirty="0"/>
              <a:t> of LAWN &amp; ORDER services.</a:t>
            </a:r>
            <a:br>
              <a:rPr lang="en-US" sz="3200" dirty="0"/>
            </a:br>
            <a:endParaRPr lang="en-US" sz="6600" dirty="0"/>
          </a:p>
        </p:txBody>
      </p:sp>
      <p:sp>
        <p:nvSpPr>
          <p:cNvPr id="3" name="Subtitle 2">
            <a:extLst>
              <a:ext uri="{FF2B5EF4-FFF2-40B4-BE49-F238E27FC236}">
                <a16:creationId xmlns:a16="http://schemas.microsoft.com/office/drawing/2014/main" id="{1150E121-CD44-3E10-2D4C-1791B276BBEB}"/>
              </a:ext>
            </a:extLst>
          </p:cNvPr>
          <p:cNvSpPr>
            <a:spLocks noGrp="1"/>
          </p:cNvSpPr>
          <p:nvPr>
            <p:ph type="subTitle" idx="1"/>
          </p:nvPr>
        </p:nvSpPr>
        <p:spPr>
          <a:xfrm>
            <a:off x="1143000" y="5453796"/>
            <a:ext cx="4496783" cy="732996"/>
          </a:xfrm>
        </p:spPr>
        <p:txBody>
          <a:bodyPr anchor="t">
            <a:normAutofit/>
          </a:bodyPr>
          <a:lstStyle/>
          <a:p>
            <a:r>
              <a:rPr lang="en-US" dirty="0"/>
              <a:t>Mark Kardash</a:t>
            </a:r>
          </a:p>
        </p:txBody>
      </p:sp>
      <p:cxnSp>
        <p:nvCxnSpPr>
          <p:cNvPr id="15" name="Straight Connector 14">
            <a:extLst>
              <a:ext uri="{FF2B5EF4-FFF2-40B4-BE49-F238E27FC236}">
                <a16:creationId xmlns:a16="http://schemas.microsoft.com/office/drawing/2014/main" id="{20B1C5DD-CB08-4407-9D12-CC2C42B047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WRTG393 Audio 1">
            <a:hlinkClick r:id="" action="ppaction://media"/>
            <a:extLst>
              <a:ext uri="{FF2B5EF4-FFF2-40B4-BE49-F238E27FC236}">
                <a16:creationId xmlns:a16="http://schemas.microsoft.com/office/drawing/2014/main" id="{96974B4E-0FAF-F827-5697-57751562A8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67378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45A7-6B98-E51C-C3A5-FD4881DA9601}"/>
              </a:ext>
            </a:extLst>
          </p:cNvPr>
          <p:cNvSpPr>
            <a:spLocks noGrp="1"/>
          </p:cNvSpPr>
          <p:nvPr>
            <p:ph type="title"/>
          </p:nvPr>
        </p:nvSpPr>
        <p:spPr/>
        <p:txBody>
          <a:bodyPr/>
          <a:lstStyle/>
          <a:p>
            <a:r>
              <a:rPr lang="en-US" dirty="0"/>
              <a:t>The Current Situation Part 1: </a:t>
            </a:r>
          </a:p>
        </p:txBody>
      </p:sp>
      <p:sp>
        <p:nvSpPr>
          <p:cNvPr id="3" name="Content Placeholder 2">
            <a:extLst>
              <a:ext uri="{FF2B5EF4-FFF2-40B4-BE49-F238E27FC236}">
                <a16:creationId xmlns:a16="http://schemas.microsoft.com/office/drawing/2014/main" id="{FAF6D76D-536A-896A-F692-203B805BFB78}"/>
              </a:ext>
            </a:extLst>
          </p:cNvPr>
          <p:cNvSpPr>
            <a:spLocks noGrp="1"/>
          </p:cNvSpPr>
          <p:nvPr>
            <p:ph idx="1"/>
          </p:nvPr>
        </p:nvSpPr>
        <p:spPr/>
        <p:txBody>
          <a:bodyPr/>
          <a:lstStyle/>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Since its foundation, Lawn &amp; Order has been allowing only one individual in each department to access certain online features. While this has so far proven quite effective, our operations can be optimized even more, by addressing the following circumstances:</a:t>
            </a:r>
          </a:p>
          <a:p>
            <a:pPr marL="0" indent="0">
              <a:buNone/>
            </a:pPr>
            <a:endParaRPr lang="en-US" dirty="0"/>
          </a:p>
        </p:txBody>
      </p:sp>
      <p:pic>
        <p:nvPicPr>
          <p:cNvPr id="4" name="WRTH393 Audio 2">
            <a:hlinkClick r:id="" action="ppaction://media"/>
            <a:extLst>
              <a:ext uri="{FF2B5EF4-FFF2-40B4-BE49-F238E27FC236}">
                <a16:creationId xmlns:a16="http://schemas.microsoft.com/office/drawing/2014/main" id="{B144CCA8-47B0-20A4-07A9-7CD8DEAFA3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8955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6286-DA3E-D397-C25D-D6D3AE6A977A}"/>
              </a:ext>
            </a:extLst>
          </p:cNvPr>
          <p:cNvSpPr>
            <a:spLocks noGrp="1"/>
          </p:cNvSpPr>
          <p:nvPr>
            <p:ph type="title"/>
          </p:nvPr>
        </p:nvSpPr>
        <p:spPr>
          <a:xfrm>
            <a:off x="1143000" y="599441"/>
            <a:ext cx="9905999" cy="955039"/>
          </a:xfrm>
        </p:spPr>
        <p:txBody>
          <a:bodyPr/>
          <a:lstStyle/>
          <a:p>
            <a:r>
              <a:rPr lang="en-US" dirty="0"/>
              <a:t>The Current Situation Part 2:</a:t>
            </a:r>
          </a:p>
        </p:txBody>
      </p:sp>
      <p:sp>
        <p:nvSpPr>
          <p:cNvPr id="3" name="Content Placeholder 2">
            <a:extLst>
              <a:ext uri="{FF2B5EF4-FFF2-40B4-BE49-F238E27FC236}">
                <a16:creationId xmlns:a16="http://schemas.microsoft.com/office/drawing/2014/main" id="{FD6F0590-F12C-1FE0-72F6-E3552627B321}"/>
              </a:ext>
            </a:extLst>
          </p:cNvPr>
          <p:cNvSpPr>
            <a:spLocks noGrp="1"/>
          </p:cNvSpPr>
          <p:nvPr>
            <p:ph idx="1"/>
          </p:nvPr>
        </p:nvSpPr>
        <p:spPr>
          <a:xfrm>
            <a:off x="1143000" y="1554480"/>
            <a:ext cx="9905999" cy="4470400"/>
          </a:xfrm>
        </p:spPr>
        <p:txBody>
          <a:bodyPr>
            <a:normAutofit fontScale="62500" lnSpcReduction="20000"/>
          </a:bodyPr>
          <a:lstStyle/>
          <a:p>
            <a:pPr marL="342900" marR="0" lvl="0" indent="-342900">
              <a:lnSpc>
                <a:spcPct val="200000"/>
              </a:lnSpc>
              <a:spcBef>
                <a:spcPts val="0"/>
              </a:spcBef>
              <a:spcAft>
                <a:spcPts val="0"/>
              </a:spcAft>
              <a:buFont typeface="Symbol" panose="05050102010706020507" pitchFamily="18" charset="2"/>
              <a:buChar char=""/>
            </a:pPr>
            <a:r>
              <a:rPr lang="en-US" sz="2900" dirty="0">
                <a:effectLst/>
                <a:latin typeface="Calibri" panose="020F0502020204030204" pitchFamily="34" charset="0"/>
                <a:ea typeface="Calibri" panose="020F0502020204030204" pitchFamily="34" charset="0"/>
                <a:cs typeface="Times New Roman" panose="02020603050405020304" pitchFamily="18" charset="0"/>
              </a:rPr>
              <a:t>Access to our client database was only given to Jack Wilkinson, who uses a password and ID provided by the IT firm </a:t>
            </a:r>
            <a:r>
              <a:rPr lang="en-US" sz="2900" dirty="0" err="1">
                <a:effectLst/>
                <a:latin typeface="Calibri" panose="020F0502020204030204" pitchFamily="34" charset="0"/>
                <a:ea typeface="Calibri" panose="020F0502020204030204" pitchFamily="34" charset="0"/>
                <a:cs typeface="Times New Roman" panose="02020603050405020304" pitchFamily="18" charset="0"/>
              </a:rPr>
              <a:t>CloudSecure</a:t>
            </a:r>
            <a:r>
              <a:rPr lang="en-US" sz="29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200000"/>
              </a:lnSpc>
              <a:spcBef>
                <a:spcPts val="0"/>
              </a:spcBef>
              <a:spcAft>
                <a:spcPts val="0"/>
              </a:spcAft>
              <a:buFont typeface="Symbol" panose="05050102010706020507" pitchFamily="18" charset="2"/>
              <a:buChar char=""/>
            </a:pPr>
            <a:r>
              <a:rPr lang="en-US" sz="2900" dirty="0">
                <a:effectLst/>
                <a:latin typeface="Calibri" panose="020F0502020204030204" pitchFamily="34" charset="0"/>
                <a:ea typeface="Calibri" panose="020F0502020204030204" pitchFamily="34" charset="0"/>
                <a:cs typeface="Times New Roman" panose="02020603050405020304" pitchFamily="18" charset="0"/>
              </a:rPr>
              <a:t>Sandra Adams is the only employee with access credentials to Lawn &amp; Order’s WordPress-based website.</a:t>
            </a:r>
          </a:p>
          <a:p>
            <a:pPr marL="342900" marR="0" lvl="0" indent="-342900">
              <a:lnSpc>
                <a:spcPct val="200000"/>
              </a:lnSpc>
              <a:spcBef>
                <a:spcPts val="0"/>
              </a:spcBef>
              <a:spcAft>
                <a:spcPts val="0"/>
              </a:spcAft>
              <a:buFont typeface="Symbol" panose="05050102010706020507" pitchFamily="18" charset="2"/>
              <a:buChar char=""/>
            </a:pPr>
            <a:r>
              <a:rPr lang="en-US" sz="2900" dirty="0">
                <a:effectLst/>
                <a:latin typeface="Calibri" panose="020F0502020204030204" pitchFamily="34" charset="0"/>
                <a:ea typeface="Calibri" panose="020F0502020204030204" pitchFamily="34" charset="0"/>
                <a:cs typeface="Times New Roman" panose="02020603050405020304" pitchFamily="18" charset="0"/>
              </a:rPr>
              <a:t>Marsha Davis’s absence or exit could leave the company without its WordPress-based blog, her being the only one with access to it.</a:t>
            </a:r>
          </a:p>
          <a:p>
            <a:pPr marL="342900" marR="0" lvl="0" indent="-342900">
              <a:lnSpc>
                <a:spcPct val="200000"/>
              </a:lnSpc>
              <a:spcBef>
                <a:spcPts val="0"/>
              </a:spcBef>
              <a:spcAft>
                <a:spcPts val="800"/>
              </a:spcAft>
              <a:buFont typeface="Symbol" panose="05050102010706020507" pitchFamily="18" charset="2"/>
              <a:buChar char=""/>
            </a:pPr>
            <a:r>
              <a:rPr lang="en-US" sz="2900" dirty="0">
                <a:effectLst/>
                <a:latin typeface="Calibri" panose="020F0502020204030204" pitchFamily="34" charset="0"/>
                <a:ea typeface="Calibri" panose="020F0502020204030204" pitchFamily="34" charset="0"/>
                <a:cs typeface="Times New Roman" panose="02020603050405020304" pitchFamily="18" charset="0"/>
              </a:rPr>
              <a:t>Jared Quinn is the only one with access to payroll data, guarding all the employee salary information.</a:t>
            </a:r>
          </a:p>
          <a:p>
            <a:pPr marL="0" indent="0">
              <a:buNone/>
            </a:pPr>
            <a:endParaRPr lang="en-US" dirty="0"/>
          </a:p>
        </p:txBody>
      </p:sp>
      <p:pic>
        <p:nvPicPr>
          <p:cNvPr id="4" name="WRTG393 Audio 3">
            <a:hlinkClick r:id="" action="ppaction://media"/>
            <a:extLst>
              <a:ext uri="{FF2B5EF4-FFF2-40B4-BE49-F238E27FC236}">
                <a16:creationId xmlns:a16="http://schemas.microsoft.com/office/drawing/2014/main" id="{19AE9381-D5C7-B3A3-D9A9-AE349CC03BD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090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D1FA-FF59-8FC6-C909-DEA50C801C72}"/>
              </a:ext>
            </a:extLst>
          </p:cNvPr>
          <p:cNvSpPr>
            <a:spLocks noGrp="1"/>
          </p:cNvSpPr>
          <p:nvPr>
            <p:ph type="title"/>
          </p:nvPr>
        </p:nvSpPr>
        <p:spPr/>
        <p:txBody>
          <a:bodyPr/>
          <a:lstStyle/>
          <a:p>
            <a:r>
              <a:rPr lang="en-US" dirty="0"/>
              <a:t>Potential Issues to Prevent:</a:t>
            </a:r>
          </a:p>
        </p:txBody>
      </p:sp>
      <p:sp>
        <p:nvSpPr>
          <p:cNvPr id="3" name="Content Placeholder 2">
            <a:extLst>
              <a:ext uri="{FF2B5EF4-FFF2-40B4-BE49-F238E27FC236}">
                <a16:creationId xmlns:a16="http://schemas.microsoft.com/office/drawing/2014/main" id="{142268E7-56DE-9924-05BA-418252451764}"/>
              </a:ext>
            </a:extLst>
          </p:cNvPr>
          <p:cNvSpPr>
            <a:spLocks noGrp="1"/>
          </p:cNvSpPr>
          <p:nvPr>
            <p:ph idx="1"/>
          </p:nvPr>
        </p:nvSpPr>
        <p:spPr/>
        <p:txBody>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 the last 12 years, our company has experienced significant growth. To maintain this progress, there are some scenarios we must prevent: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Mr. Wilkinson is absent/has left the company-Client information access restricted-Unable to take orders-Working Routine Disrupted.</a:t>
            </a:r>
          </a:p>
          <a:p>
            <a:r>
              <a:rPr lang="en-US" sz="1800" dirty="0">
                <a:latin typeface="Calibri" panose="020F0502020204030204" pitchFamily="34" charset="0"/>
                <a:cs typeface="Times New Roman" panose="02020603050405020304" pitchFamily="18" charset="0"/>
              </a:rPr>
              <a:t>Ms. Davis has a medical emergency-Blog access restricted-Unable to advertise products/services.</a:t>
            </a:r>
          </a:p>
          <a:p>
            <a:r>
              <a:rPr lang="en-US" sz="1800" dirty="0">
                <a:latin typeface="Calibri" panose="020F0502020204030204" pitchFamily="34" charset="0"/>
                <a:cs typeface="Times New Roman" panose="02020603050405020304" pitchFamily="18" charset="0"/>
              </a:rPr>
              <a:t>Ms. Adams leaves the company-Website inaccessible-Customers unable to order online/view updates.</a:t>
            </a:r>
          </a:p>
          <a:p>
            <a:r>
              <a:rPr lang="en-US" sz="1800" dirty="0">
                <a:latin typeface="Calibri" panose="020F0502020204030204" pitchFamily="34" charset="0"/>
                <a:cs typeface="Times New Roman" panose="02020603050405020304" pitchFamily="18" charset="0"/>
              </a:rPr>
              <a:t>Mr. Quinn is absent-Salary database not available-Employees cannot be paid.</a:t>
            </a:r>
          </a:p>
          <a:p>
            <a:r>
              <a:rPr lang="en-US" sz="1800" dirty="0">
                <a:latin typeface="Calibri" panose="020F0502020204030204" pitchFamily="34" charset="0"/>
                <a:cs typeface="Times New Roman" panose="02020603050405020304" pitchFamily="18" charset="0"/>
              </a:rPr>
              <a:t>Any disgruntled employee could use their access to software against the company.</a:t>
            </a:r>
          </a:p>
          <a:p>
            <a:pPr marL="0" indent="0">
              <a:buNone/>
            </a:pPr>
            <a:endParaRPr lang="en-US" dirty="0"/>
          </a:p>
        </p:txBody>
      </p:sp>
      <p:pic>
        <p:nvPicPr>
          <p:cNvPr id="6" name="WRTG393 Audio 4">
            <a:hlinkClick r:id="" action="ppaction://media"/>
            <a:extLst>
              <a:ext uri="{FF2B5EF4-FFF2-40B4-BE49-F238E27FC236}">
                <a16:creationId xmlns:a16="http://schemas.microsoft.com/office/drawing/2014/main" id="{2E36F068-50AF-46B1-B39C-4E569C5EFB95}"/>
              </a:ext>
            </a:extLst>
          </p:cNvPr>
          <p:cNvPicPr>
            <a:picLocks noChangeAspect="1"/>
          </p:cNvPicPr>
          <p:nvPr>
            <a:audioFile r:link="rId1"/>
            <p:extLst>
              <p:ext uri="{DAA4B4D4-6D71-4841-9C94-3DE7FCFB9230}">
                <p14:media xmlns:p14="http://schemas.microsoft.com/office/powerpoint/2010/main" r:embed="rId2">
                  <p14:trim end="24599.1972"/>
                </p14:media>
              </p:ext>
            </p:extLst>
          </p:nvPr>
        </p:nvPicPr>
        <p:blipFill>
          <a:blip r:embed="rId6"/>
          <a:stretch>
            <a:fillRect/>
          </a:stretch>
        </p:blipFill>
        <p:spPr>
          <a:xfrm>
            <a:off x="5892799" y="1876530"/>
            <a:ext cx="406400" cy="406400"/>
          </a:xfrm>
          <a:prstGeom prst="rect">
            <a:avLst/>
          </a:prstGeom>
        </p:spPr>
      </p:pic>
      <p:pic>
        <p:nvPicPr>
          <p:cNvPr id="7" name="WRTG393 Audio 5">
            <a:hlinkClick r:id="" action="ppaction://media"/>
            <a:extLst>
              <a:ext uri="{FF2B5EF4-FFF2-40B4-BE49-F238E27FC236}">
                <a16:creationId xmlns:a16="http://schemas.microsoft.com/office/drawing/2014/main" id="{E106BFBE-7401-DEAE-1772-04A9DBF5D1A1}"/>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6033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audio>
              <p:cMediaNode vol="80000">
                <p:cTn id="8"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8F68-1A08-1013-EEB9-B470C68F73BD}"/>
              </a:ext>
            </a:extLst>
          </p:cNvPr>
          <p:cNvSpPr>
            <a:spLocks noGrp="1"/>
          </p:cNvSpPr>
          <p:nvPr>
            <p:ph type="title"/>
          </p:nvPr>
        </p:nvSpPr>
        <p:spPr>
          <a:xfrm>
            <a:off x="1143000" y="162561"/>
            <a:ext cx="9905999" cy="796290"/>
          </a:xfrm>
        </p:spPr>
        <p:txBody>
          <a:bodyPr/>
          <a:lstStyle/>
          <a:p>
            <a:r>
              <a:rPr lang="en-US" dirty="0"/>
              <a:t>Current Arrangement Issues Graphic:</a:t>
            </a:r>
          </a:p>
        </p:txBody>
      </p:sp>
      <p:pic>
        <p:nvPicPr>
          <p:cNvPr id="4" name="Content Placeholder 3" descr="Diagram, text&#10;&#10;Description automatically generated">
            <a:extLst>
              <a:ext uri="{FF2B5EF4-FFF2-40B4-BE49-F238E27FC236}">
                <a16:creationId xmlns:a16="http://schemas.microsoft.com/office/drawing/2014/main" id="{9C919E93-B28F-7888-5E54-5025199C4A07}"/>
              </a:ext>
            </a:extLst>
          </p:cNvPr>
          <p:cNvPicPr>
            <a:picLocks noGrp="1" noChangeAspect="1"/>
          </p:cNvPicPr>
          <p:nvPr>
            <p:ph idx="1"/>
          </p:nvPr>
        </p:nvPicPr>
        <p:blipFill>
          <a:blip r:embed="rId4"/>
          <a:stretch>
            <a:fillRect/>
          </a:stretch>
        </p:blipFill>
        <p:spPr>
          <a:xfrm>
            <a:off x="3157456" y="1097280"/>
            <a:ext cx="6253843" cy="4785360"/>
          </a:xfrm>
          <a:prstGeom prst="rect">
            <a:avLst/>
          </a:prstGeom>
        </p:spPr>
      </p:pic>
      <p:pic>
        <p:nvPicPr>
          <p:cNvPr id="3" name="WRTG393 Audio 6">
            <a:hlinkClick r:id="" action="ppaction://media"/>
            <a:extLst>
              <a:ext uri="{FF2B5EF4-FFF2-40B4-BE49-F238E27FC236}">
                <a16:creationId xmlns:a16="http://schemas.microsoft.com/office/drawing/2014/main" id="{07D918DD-4B62-3732-AE7E-A2E35B2E26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47364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94375-BAF1-89BA-1741-D9E7FF6F6DA4}"/>
              </a:ext>
            </a:extLst>
          </p:cNvPr>
          <p:cNvSpPr>
            <a:spLocks noGrp="1"/>
          </p:cNvSpPr>
          <p:nvPr>
            <p:ph type="title"/>
          </p:nvPr>
        </p:nvSpPr>
        <p:spPr>
          <a:xfrm>
            <a:off x="497841" y="193041"/>
            <a:ext cx="10551158" cy="1005839"/>
          </a:xfrm>
        </p:spPr>
        <p:txBody>
          <a:bodyPr>
            <a:normAutofit/>
          </a:bodyPr>
          <a:lstStyle/>
          <a:p>
            <a:r>
              <a:rPr lang="en-US" dirty="0"/>
              <a:t>Potential Solution 1: Separation of Duties</a:t>
            </a:r>
          </a:p>
        </p:txBody>
      </p:sp>
      <p:sp>
        <p:nvSpPr>
          <p:cNvPr id="3" name="Content Placeholder 2">
            <a:extLst>
              <a:ext uri="{FF2B5EF4-FFF2-40B4-BE49-F238E27FC236}">
                <a16:creationId xmlns:a16="http://schemas.microsoft.com/office/drawing/2014/main" id="{754969DB-CCEC-D040-E7E1-8582298B0FC8}"/>
              </a:ext>
            </a:extLst>
          </p:cNvPr>
          <p:cNvSpPr>
            <a:spLocks noGrp="1"/>
          </p:cNvSpPr>
          <p:nvPr>
            <p:ph idx="1"/>
          </p:nvPr>
        </p:nvSpPr>
        <p:spPr>
          <a:xfrm>
            <a:off x="497840" y="1432563"/>
            <a:ext cx="10551157" cy="2905758"/>
          </a:xfrm>
        </p:spPr>
        <p:txBody>
          <a:bodyPr>
            <a:normAutofit/>
          </a:bodyPr>
          <a:lstStyle/>
          <a:p>
            <a:pPr>
              <a:lnSpc>
                <a:spcPct val="110000"/>
              </a:lnSpc>
            </a:pPr>
            <a:r>
              <a:rPr lang="en-US" dirty="0"/>
              <a:t>Giving data to multiple individuals will prevent it from both being lost and used maliciously.</a:t>
            </a:r>
          </a:p>
          <a:p>
            <a:pPr>
              <a:lnSpc>
                <a:spcPct val="110000"/>
              </a:lnSpc>
            </a:pPr>
            <a:r>
              <a:rPr lang="en-US" dirty="0"/>
              <a:t>Both Sandra Adams and Marsha Davis could have access to each other’s workspaces, in addition to their own.</a:t>
            </a:r>
          </a:p>
          <a:p>
            <a:pPr>
              <a:lnSpc>
                <a:spcPct val="110000"/>
              </a:lnSpc>
            </a:pPr>
            <a:r>
              <a:rPr lang="en-US" dirty="0"/>
              <a:t>Both Jared Quinn and Jack Wilkinson could have access to each other’s workspaces, to step in for one another should the need arise. </a:t>
            </a:r>
            <a:r>
              <a:rPr lang="en-US" dirty="0" err="1">
                <a:effectLst/>
                <a:latin typeface="Calibri" panose="020F0502020204030204" pitchFamily="34" charset="0"/>
                <a:ea typeface="Calibri" panose="020F0502020204030204" pitchFamily="34" charset="0"/>
                <a:cs typeface="Calibri" panose="020F0502020204030204" pitchFamily="34" charset="0"/>
              </a:rPr>
              <a:t>CloudSecure</a:t>
            </a:r>
            <a:r>
              <a:rPr lang="en-US" dirty="0">
                <a:effectLst/>
                <a:latin typeface="Calibri" panose="020F0502020204030204" pitchFamily="34" charset="0"/>
                <a:ea typeface="Calibri" panose="020F0502020204030204" pitchFamily="34" charset="0"/>
                <a:cs typeface="Calibri" panose="020F0502020204030204" pitchFamily="34" charset="0"/>
              </a:rPr>
              <a:t> could be notified of their mutual permission for software use.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en-US" dirty="0"/>
          </a:p>
        </p:txBody>
      </p:sp>
      <p:pic>
        <p:nvPicPr>
          <p:cNvPr id="5" name="WRTG393 Audio 7">
            <a:hlinkClick r:id="" action="ppaction://media"/>
            <a:extLst>
              <a:ext uri="{FF2B5EF4-FFF2-40B4-BE49-F238E27FC236}">
                <a16:creationId xmlns:a16="http://schemas.microsoft.com/office/drawing/2014/main" id="{A26DBF72-CF8E-CD7D-9D96-5AFFAFEC89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8528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289F8-D5BB-D398-9637-6CB289C314C8}"/>
              </a:ext>
            </a:extLst>
          </p:cNvPr>
          <p:cNvSpPr>
            <a:spLocks noGrp="1"/>
          </p:cNvSpPr>
          <p:nvPr>
            <p:ph type="title"/>
          </p:nvPr>
        </p:nvSpPr>
        <p:spPr>
          <a:xfrm>
            <a:off x="508000" y="203201"/>
            <a:ext cx="10540999" cy="1127760"/>
          </a:xfrm>
        </p:spPr>
        <p:txBody>
          <a:bodyPr>
            <a:normAutofit/>
          </a:bodyPr>
          <a:lstStyle/>
          <a:p>
            <a:r>
              <a:rPr lang="en-US" dirty="0"/>
              <a:t>Potential Solution 2: NDA Agreements</a:t>
            </a:r>
          </a:p>
        </p:txBody>
      </p:sp>
      <p:pic>
        <p:nvPicPr>
          <p:cNvPr id="5" name="Picture 4">
            <a:extLst>
              <a:ext uri="{FF2B5EF4-FFF2-40B4-BE49-F238E27FC236}">
                <a16:creationId xmlns:a16="http://schemas.microsoft.com/office/drawing/2014/main" id="{4427489A-2A3B-267E-C55F-FDFA7BA480DE}"/>
              </a:ext>
            </a:extLst>
          </p:cNvPr>
          <p:cNvPicPr>
            <a:picLocks noChangeAspect="1"/>
          </p:cNvPicPr>
          <p:nvPr/>
        </p:nvPicPr>
        <p:blipFill>
          <a:blip r:embed="rId4"/>
          <a:stretch>
            <a:fillRect/>
          </a:stretch>
        </p:blipFill>
        <p:spPr>
          <a:xfrm>
            <a:off x="6393873" y="1330962"/>
            <a:ext cx="5197578" cy="4378958"/>
          </a:xfrm>
          <a:prstGeom prst="rect">
            <a:avLst/>
          </a:prstGeom>
        </p:spPr>
      </p:pic>
      <p:sp>
        <p:nvSpPr>
          <p:cNvPr id="3" name="Content Placeholder 2">
            <a:extLst>
              <a:ext uri="{FF2B5EF4-FFF2-40B4-BE49-F238E27FC236}">
                <a16:creationId xmlns:a16="http://schemas.microsoft.com/office/drawing/2014/main" id="{342F8D6B-0A63-3121-A23A-28030D5A215C}"/>
              </a:ext>
            </a:extLst>
          </p:cNvPr>
          <p:cNvSpPr>
            <a:spLocks noGrp="1"/>
          </p:cNvSpPr>
          <p:nvPr>
            <p:ph idx="1"/>
          </p:nvPr>
        </p:nvSpPr>
        <p:spPr>
          <a:xfrm>
            <a:off x="297874" y="1620826"/>
            <a:ext cx="5798126" cy="3840174"/>
          </a:xfrm>
        </p:spPr>
        <p:txBody>
          <a:bodyPr>
            <a:normAutofit/>
          </a:bodyPr>
          <a:lstStyle/>
          <a:p>
            <a:r>
              <a:rPr lang="en-US" dirty="0"/>
              <a:t>Prevents data from falling into hands of competitors.</a:t>
            </a:r>
          </a:p>
          <a:p>
            <a:r>
              <a:rPr lang="en-US" dirty="0"/>
              <a:t>Must be clear and detailed enough to understand, but not reveal confidential information (Techvice.com).</a:t>
            </a:r>
          </a:p>
          <a:p>
            <a:r>
              <a:rPr lang="en-US" dirty="0"/>
              <a:t>Employees must not disclose company information to relatives, non-work friends, neighbors, and competitors.</a:t>
            </a:r>
          </a:p>
          <a:p>
            <a:r>
              <a:rPr lang="en-US" dirty="0"/>
              <a:t>Monetary fine to be paid for violation.</a:t>
            </a:r>
          </a:p>
          <a:p>
            <a:pPr marL="0" indent="0">
              <a:buNone/>
            </a:pPr>
            <a:endParaRPr lang="en-US" dirty="0"/>
          </a:p>
        </p:txBody>
      </p:sp>
      <p:pic>
        <p:nvPicPr>
          <p:cNvPr id="4" name="WRTG393 Audio 8">
            <a:hlinkClick r:id="" action="ppaction://media"/>
            <a:extLst>
              <a:ext uri="{FF2B5EF4-FFF2-40B4-BE49-F238E27FC236}">
                <a16:creationId xmlns:a16="http://schemas.microsoft.com/office/drawing/2014/main" id="{D7292259-6C73-2D0C-0245-8B63AECE76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9891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38C6BB-FC1B-4F64-D23B-3EE19ECEA698}"/>
              </a:ext>
            </a:extLst>
          </p:cNvPr>
          <p:cNvSpPr>
            <a:spLocks noGrp="1"/>
          </p:cNvSpPr>
          <p:nvPr>
            <p:ph type="title"/>
          </p:nvPr>
        </p:nvSpPr>
        <p:spPr>
          <a:xfrm>
            <a:off x="1143000" y="331631"/>
            <a:ext cx="7675879" cy="948529"/>
          </a:xfrm>
        </p:spPr>
        <p:txBody>
          <a:bodyPr>
            <a:normAutofit/>
          </a:bodyPr>
          <a:lstStyle/>
          <a:p>
            <a:r>
              <a:rPr lang="en-US" dirty="0"/>
              <a:t>Potential Solution 3: Job Rotation</a:t>
            </a:r>
          </a:p>
        </p:txBody>
      </p:sp>
      <p:sp>
        <p:nvSpPr>
          <p:cNvPr id="3" name="Content Placeholder 2">
            <a:extLst>
              <a:ext uri="{FF2B5EF4-FFF2-40B4-BE49-F238E27FC236}">
                <a16:creationId xmlns:a16="http://schemas.microsoft.com/office/drawing/2014/main" id="{A5DDEDE6-330B-F410-13CE-F52362E821AC}"/>
              </a:ext>
            </a:extLst>
          </p:cNvPr>
          <p:cNvSpPr>
            <a:spLocks noGrp="1"/>
          </p:cNvSpPr>
          <p:nvPr>
            <p:ph idx="1"/>
          </p:nvPr>
        </p:nvSpPr>
        <p:spPr>
          <a:xfrm>
            <a:off x="1143001" y="1280160"/>
            <a:ext cx="4953000" cy="4618984"/>
          </a:xfrm>
        </p:spPr>
        <p:txBody>
          <a:bodyPr anchor="t">
            <a:normAutofit/>
          </a:bodyPr>
          <a:lstStyle/>
          <a:p>
            <a:pPr>
              <a:lnSpc>
                <a:spcPct val="110000"/>
              </a:lnSpc>
            </a:pPr>
            <a:r>
              <a:rPr lang="en-US" dirty="0"/>
              <a:t> </a:t>
            </a:r>
            <a:r>
              <a:rPr lang="en-US" dirty="0">
                <a:latin typeface="Calibri" panose="020F0502020204030204" pitchFamily="34" charset="0"/>
              </a:rPr>
              <a:t>Re</a:t>
            </a:r>
            <a:r>
              <a:rPr lang="en-US" dirty="0">
                <a:effectLst/>
                <a:latin typeface="Calibri" panose="020F0502020204030204" pitchFamily="34" charset="0"/>
                <a:ea typeface="Calibri" panose="020F0502020204030204" pitchFamily="34" charset="0"/>
              </a:rPr>
              <a:t>duces the stress put on employees when dealing with a particular task. </a:t>
            </a:r>
          </a:p>
          <a:p>
            <a:pPr>
              <a:lnSpc>
                <a:spcPct val="110000"/>
              </a:lnSpc>
            </a:pPr>
            <a:r>
              <a:rPr lang="en-US" dirty="0">
                <a:effectLst/>
                <a:latin typeface="Calibri" panose="020F0502020204030204" pitchFamily="34" charset="0"/>
                <a:ea typeface="Calibri" panose="020F0502020204030204" pitchFamily="34" charset="0"/>
              </a:rPr>
              <a:t>Ms. Davis could start learning to run the website, and Ms. Adams the blog (Familiarity with </a:t>
            </a:r>
            <a:r>
              <a:rPr lang="en-US" dirty="0" err="1">
                <a:effectLst/>
                <a:latin typeface="Calibri" panose="020F0502020204030204" pitchFamily="34" charset="0"/>
                <a:ea typeface="Calibri" panose="020F0502020204030204" pitchFamily="34" charset="0"/>
              </a:rPr>
              <a:t>Wordpress</a:t>
            </a:r>
            <a:r>
              <a:rPr lang="en-US" dirty="0">
                <a:effectLst/>
                <a:latin typeface="Calibri" panose="020F0502020204030204" pitchFamily="34" charset="0"/>
                <a:ea typeface="Calibri" panose="020F0502020204030204" pitchFamily="34" charset="0"/>
              </a:rPr>
              <a:t> will make it easier for them.</a:t>
            </a:r>
          </a:p>
          <a:p>
            <a:pPr>
              <a:lnSpc>
                <a:spcPct val="110000"/>
              </a:lnSpc>
            </a:pPr>
            <a:r>
              <a:rPr lang="en-US" dirty="0">
                <a:effectLst/>
                <a:latin typeface="Calibri" panose="020F0502020204030204" pitchFamily="34" charset="0"/>
                <a:ea typeface="Calibri" panose="020F0502020204030204" pitchFamily="34" charset="0"/>
              </a:rPr>
              <a:t>Jack Wilkinson can undergo training to oversee payroll, while Jared Quinn could be made familiar with our customer database. </a:t>
            </a:r>
          </a:p>
          <a:p>
            <a:pPr marL="0" indent="0">
              <a:lnSpc>
                <a:spcPct val="110000"/>
              </a:lnSpc>
              <a:buNone/>
            </a:pPr>
            <a:endParaRPr lang="en-US" dirty="0">
              <a:effectLst/>
              <a:latin typeface="Calibri" panose="020F0502020204030204" pitchFamily="34" charset="0"/>
              <a:ea typeface="Calibri" panose="020F0502020204030204" pitchFamily="34" charset="0"/>
            </a:endParaRPr>
          </a:p>
        </p:txBody>
      </p:sp>
      <p:pic>
        <p:nvPicPr>
          <p:cNvPr id="4" name="Picture 3" descr="Diagram&#10;&#10;Description automatically generated">
            <a:extLst>
              <a:ext uri="{FF2B5EF4-FFF2-40B4-BE49-F238E27FC236}">
                <a16:creationId xmlns:a16="http://schemas.microsoft.com/office/drawing/2014/main" id="{EA8F9513-422B-F30B-5028-810668F5467E}"/>
              </a:ext>
            </a:extLst>
          </p:cNvPr>
          <p:cNvPicPr>
            <a:picLocks noChangeAspect="1"/>
          </p:cNvPicPr>
          <p:nvPr/>
        </p:nvPicPr>
        <p:blipFill>
          <a:blip r:embed="rId4"/>
          <a:stretch>
            <a:fillRect/>
          </a:stretch>
        </p:blipFill>
        <p:spPr>
          <a:xfrm>
            <a:off x="6389092" y="1198885"/>
            <a:ext cx="4795655" cy="3668676"/>
          </a:xfrm>
          <a:prstGeom prst="rect">
            <a:avLst/>
          </a:prstGeom>
        </p:spPr>
      </p:pic>
      <p:cxnSp>
        <p:nvCxnSpPr>
          <p:cNvPr id="13" name="Straight Connector 12">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WRTG393 Audio 9">
            <a:hlinkClick r:id="" action="ppaction://media"/>
            <a:extLst>
              <a:ext uri="{FF2B5EF4-FFF2-40B4-BE49-F238E27FC236}">
                <a16:creationId xmlns:a16="http://schemas.microsoft.com/office/drawing/2014/main" id="{D208DF29-D8EC-98F7-A18B-3929A4F7AB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7035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E4C9-D2B3-F1D3-B706-928DAB8AFD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83CEA18-0FCD-19B1-B8A6-1EC904C98F10}"/>
              </a:ext>
            </a:extLst>
          </p:cNvPr>
          <p:cNvSpPr>
            <a:spLocks noGrp="1"/>
          </p:cNvSpPr>
          <p:nvPr>
            <p:ph idx="1"/>
          </p:nvPr>
        </p:nvSpPr>
        <p:spPr/>
        <p:txBody>
          <a:bodyPr>
            <a:normAutofit fontScale="85000" lnSpcReduction="20000"/>
          </a:bodyPr>
          <a:lstStyle/>
          <a:p>
            <a:pPr marL="457200" marR="0" indent="-457200">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California Department of General Services. (2020, August). </a:t>
            </a:r>
            <a:r>
              <a:rPr lang="en-US" sz="1800" i="1" dirty="0">
                <a:effectLst/>
                <a:latin typeface="Calibri" panose="020F0502020204030204" pitchFamily="34" charset="0"/>
                <a:ea typeface="Calibri" panose="020F0502020204030204" pitchFamily="34" charset="0"/>
                <a:cs typeface="Calibri" panose="020F0502020204030204" pitchFamily="34" charset="0"/>
              </a:rPr>
              <a:t>Separation of duties</a:t>
            </a:r>
            <a:r>
              <a:rPr lang="en-US" sz="1800" dirty="0">
                <a:effectLst/>
                <a:latin typeface="Calibri" panose="020F0502020204030204" pitchFamily="34" charset="0"/>
                <a:ea typeface="Calibri" panose="020F0502020204030204" pitchFamily="34" charset="0"/>
                <a:cs typeface="Calibri" panose="020F0502020204030204" pitchFamily="34" charset="0"/>
              </a:rPr>
              <a:t>. DGS. </a:t>
            </a:r>
            <a:r>
              <a:rPr lang="en-US" sz="1800" u="none" strike="noStrike" dirty="0">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https://www.dgs.ca.gov/Resources/SAM/TOC/7200/7280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indent="-457200">
              <a:lnSpc>
                <a:spcPct val="200000"/>
              </a:lnSpc>
              <a:spcBef>
                <a:spcPts val="0"/>
              </a:spcBef>
              <a:spcAft>
                <a:spcPts val="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What is NDA and why you should know about it</a:t>
            </a:r>
            <a:r>
              <a:rPr lang="en-US" sz="1800" dirty="0">
                <a:effectLst/>
                <a:latin typeface="Calibri" panose="020F0502020204030204" pitchFamily="34" charset="0"/>
                <a:ea typeface="Calibri" panose="020F0502020204030204" pitchFamily="34" charset="0"/>
                <a:cs typeface="Calibri" panose="020F0502020204030204" pitchFamily="34" charset="0"/>
              </a:rPr>
              <a:t>. (2021, July 30). </a:t>
            </a:r>
            <a:r>
              <a:rPr lang="en-US" sz="1800" dirty="0" err="1">
                <a:effectLst/>
                <a:latin typeface="Calibri" panose="020F0502020204030204" pitchFamily="34" charset="0"/>
                <a:ea typeface="Calibri" panose="020F0502020204030204" pitchFamily="34" charset="0"/>
                <a:cs typeface="Calibri" panose="020F0502020204030204" pitchFamily="34" charset="0"/>
              </a:rPr>
              <a:t>Techvice</a:t>
            </a:r>
            <a:r>
              <a:rPr lang="en-US" sz="1800" dirty="0">
                <a:effectLst/>
                <a:latin typeface="Calibri" panose="020F0502020204030204" pitchFamily="34" charset="0"/>
                <a:ea typeface="Calibri" panose="020F0502020204030204" pitchFamily="34" charset="0"/>
                <a:cs typeface="Calibri" panose="020F0502020204030204" pitchFamily="34" charset="0"/>
              </a:rPr>
              <a:t>. Retrieved November 22, 2022, from </a:t>
            </a:r>
            <a:r>
              <a:rPr lang="en-US" sz="1800" u="none" strike="noStrike" dirty="0">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https://techvice.org/blog/management/all-you-need-to-know-about-nda/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indent="-457200">
              <a:lnSpc>
                <a:spcPct val="200000"/>
              </a:lnSpc>
              <a:spcBef>
                <a:spcPts val="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What Is a Job Rotation? A Guide for Managers</a:t>
            </a:r>
            <a:r>
              <a:rPr lang="en-US" sz="1800" dirty="0">
                <a:effectLst/>
                <a:latin typeface="Calibri" panose="020F0502020204030204" pitchFamily="34" charset="0"/>
                <a:ea typeface="Calibri" panose="020F0502020204030204" pitchFamily="34" charset="0"/>
                <a:cs typeface="Calibri" panose="020F0502020204030204" pitchFamily="34" charset="0"/>
              </a:rPr>
              <a:t>. (n.d.). Indeed.com. Retrieved November 22, 2022, from </a:t>
            </a:r>
            <a:r>
              <a:rPr lang="en-US" sz="1800" u="none" strike="noStrike" dirty="0">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https://www.indeed.com/hire/c/info/job-rotation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1375600"/>
      </p:ext>
    </p:extLst>
  </p:cSld>
  <p:clrMapOvr>
    <a:masterClrMapping/>
  </p:clrMapOvr>
</p:sld>
</file>

<file path=ppt/theme/theme1.xml><?xml version="1.0" encoding="utf-8"?>
<a:theme xmlns:a="http://schemas.openxmlformats.org/drawingml/2006/main" name="RegattaVTI">
  <a:themeElements>
    <a:clrScheme name="AnalogousFromDarkSeedRightStep">
      <a:dk1>
        <a:srgbClr val="000000"/>
      </a:dk1>
      <a:lt1>
        <a:srgbClr val="FFFFFF"/>
      </a:lt1>
      <a:dk2>
        <a:srgbClr val="1B2F2D"/>
      </a:dk2>
      <a:lt2>
        <a:srgbClr val="F2F0F3"/>
      </a:lt2>
      <a:accent1>
        <a:srgbClr val="7BAD44"/>
      </a:accent1>
      <a:accent2>
        <a:srgbClr val="48B13B"/>
      </a:accent2>
      <a:accent3>
        <a:srgbClr val="47B569"/>
      </a:accent3>
      <a:accent4>
        <a:srgbClr val="3BB191"/>
      </a:accent4>
      <a:accent5>
        <a:srgbClr val="4AACBC"/>
      </a:accent5>
      <a:accent6>
        <a:srgbClr val="3B6FB1"/>
      </a:accent6>
      <a:hlink>
        <a:srgbClr val="C44F52"/>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338</TotalTime>
  <Words>597</Words>
  <Application>Microsoft Office PowerPoint</Application>
  <PresentationFormat>Widescreen</PresentationFormat>
  <Paragraphs>36</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Symbol</vt:lpstr>
      <vt:lpstr>Walbaum Display</vt:lpstr>
      <vt:lpstr>RegattaVTI</vt:lpstr>
      <vt:lpstr>WRTG393: Final Assessment Presentation for Mr. Chris taylor of LAWN &amp; ORDER services. </vt:lpstr>
      <vt:lpstr>The Current Situation Part 1: </vt:lpstr>
      <vt:lpstr>The Current Situation Part 2:</vt:lpstr>
      <vt:lpstr>Potential Issues to Prevent:</vt:lpstr>
      <vt:lpstr>Current Arrangement Issues Graphic:</vt:lpstr>
      <vt:lpstr>Potential Solution 1: Separation of Duties</vt:lpstr>
      <vt:lpstr>Potential Solution 2: NDA Agreements</vt:lpstr>
      <vt:lpstr>Potential Solution 3: Job Rotation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WRTG393: Final Assessment Presentation for Mr. Chris taylor</dc:title>
  <dc:creator>Mark Kardash</dc:creator>
  <cp:lastModifiedBy>Mark Kardash</cp:lastModifiedBy>
  <cp:revision>3</cp:revision>
  <dcterms:created xsi:type="dcterms:W3CDTF">2022-12-11T18:55:00Z</dcterms:created>
  <dcterms:modified xsi:type="dcterms:W3CDTF">2022-12-12T20:39:22Z</dcterms:modified>
</cp:coreProperties>
</file>